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95"/>
    <a:srgbClr val="C4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0" autoAdjust="0"/>
    <p:restoredTop sz="94660"/>
  </p:normalViewPr>
  <p:slideViewPr>
    <p:cSldViewPr>
      <p:cViewPr varScale="1">
        <p:scale>
          <a:sx n="78" d="100"/>
          <a:sy n="78" d="100"/>
        </p:scale>
        <p:origin x="164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B5A74-5CF5-4635-A40C-CA5319DAD08D}" type="datetimeFigureOut">
              <a:rPr lang="lv-LV" smtClean="0"/>
              <a:t>23.04.2024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6888" y="1219200"/>
            <a:ext cx="4391025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00163" y="4694238"/>
            <a:ext cx="1040447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AEFFC-E664-40E4-95E5-D68EE15C28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629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958D"/>
                </a:solidFill>
                <a:latin typeface="MetaPro-Bold"/>
                <a:cs typeface="MetaPro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958D"/>
                </a:solidFill>
                <a:latin typeface="MetaPro-Bold"/>
                <a:cs typeface="MetaPro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958D"/>
                </a:solidFill>
                <a:latin typeface="MetaPro-Bold"/>
                <a:cs typeface="MetaPro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tins.franks\Desktop\Self-Check\[18933] JOGURT ACTIO I- feb-2019 PPT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300638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k object 17"/>
          <p:cNvSpPr/>
          <p:nvPr/>
        </p:nvSpPr>
        <p:spPr>
          <a:xfrm>
            <a:off x="0" y="0"/>
            <a:ext cx="13004800" cy="1016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581574" y="8403445"/>
            <a:ext cx="789940" cy="839469"/>
          </a:xfrm>
          <a:custGeom>
            <a:avLst/>
            <a:gdLst/>
            <a:ahLst/>
            <a:cxnLst/>
            <a:rect l="l" t="t" r="r" b="b"/>
            <a:pathLst>
              <a:path w="789940" h="839470">
                <a:moveTo>
                  <a:pt x="789546" y="0"/>
                </a:moveTo>
                <a:lnTo>
                  <a:pt x="533329" y="47973"/>
                </a:lnTo>
                <a:lnTo>
                  <a:pt x="430359" y="66079"/>
                </a:lnTo>
                <a:lnTo>
                  <a:pt x="378955" y="74244"/>
                </a:lnTo>
                <a:lnTo>
                  <a:pt x="347861" y="78841"/>
                </a:lnTo>
                <a:lnTo>
                  <a:pt x="317571" y="83915"/>
                </a:lnTo>
                <a:lnTo>
                  <a:pt x="257759" y="100672"/>
                </a:lnTo>
                <a:lnTo>
                  <a:pt x="213456" y="120993"/>
                </a:lnTo>
                <a:lnTo>
                  <a:pt x="172347" y="145551"/>
                </a:lnTo>
                <a:lnTo>
                  <a:pt x="134779" y="174047"/>
                </a:lnTo>
                <a:lnTo>
                  <a:pt x="101097" y="206181"/>
                </a:lnTo>
                <a:lnTo>
                  <a:pt x="71648" y="241650"/>
                </a:lnTo>
                <a:lnTo>
                  <a:pt x="46777" y="280156"/>
                </a:lnTo>
                <a:lnTo>
                  <a:pt x="26831" y="321398"/>
                </a:lnTo>
                <a:lnTo>
                  <a:pt x="12155" y="365075"/>
                </a:lnTo>
                <a:lnTo>
                  <a:pt x="3096" y="410887"/>
                </a:lnTo>
                <a:lnTo>
                  <a:pt x="0" y="458533"/>
                </a:lnTo>
                <a:lnTo>
                  <a:pt x="3206" y="507390"/>
                </a:lnTo>
                <a:lnTo>
                  <a:pt x="12557" y="554497"/>
                </a:lnTo>
                <a:lnTo>
                  <a:pt x="27646" y="599451"/>
                </a:lnTo>
                <a:lnTo>
                  <a:pt x="48068" y="641853"/>
                </a:lnTo>
                <a:lnTo>
                  <a:pt x="73442" y="681328"/>
                </a:lnTo>
                <a:lnTo>
                  <a:pt x="103292" y="717394"/>
                </a:lnTo>
                <a:lnTo>
                  <a:pt x="137283" y="749732"/>
                </a:lnTo>
                <a:lnTo>
                  <a:pt x="174987" y="777914"/>
                </a:lnTo>
                <a:lnTo>
                  <a:pt x="215999" y="801539"/>
                </a:lnTo>
                <a:lnTo>
                  <a:pt x="259912" y="820205"/>
                </a:lnTo>
                <a:lnTo>
                  <a:pt x="306323" y="833513"/>
                </a:lnTo>
                <a:lnTo>
                  <a:pt x="376578" y="839252"/>
                </a:lnTo>
                <a:lnTo>
                  <a:pt x="411263" y="837983"/>
                </a:lnTo>
                <a:lnTo>
                  <a:pt x="446443" y="833018"/>
                </a:lnTo>
                <a:lnTo>
                  <a:pt x="494687" y="820449"/>
                </a:lnTo>
                <a:lnTo>
                  <a:pt x="540321" y="802556"/>
                </a:lnTo>
                <a:lnTo>
                  <a:pt x="570540" y="786371"/>
                </a:lnTo>
                <a:lnTo>
                  <a:pt x="381825" y="786371"/>
                </a:lnTo>
                <a:lnTo>
                  <a:pt x="352734" y="783938"/>
                </a:lnTo>
                <a:lnTo>
                  <a:pt x="295453" y="773859"/>
                </a:lnTo>
                <a:lnTo>
                  <a:pt x="223153" y="743165"/>
                </a:lnTo>
                <a:lnTo>
                  <a:pt x="182286" y="715520"/>
                </a:lnTo>
                <a:lnTo>
                  <a:pt x="145864" y="682472"/>
                </a:lnTo>
                <a:lnTo>
                  <a:pt x="114557" y="644659"/>
                </a:lnTo>
                <a:lnTo>
                  <a:pt x="89037" y="602720"/>
                </a:lnTo>
                <a:lnTo>
                  <a:pt x="69978" y="557294"/>
                </a:lnTo>
                <a:lnTo>
                  <a:pt x="58049" y="509019"/>
                </a:lnTo>
                <a:lnTo>
                  <a:pt x="53924" y="458533"/>
                </a:lnTo>
                <a:lnTo>
                  <a:pt x="57953" y="409159"/>
                </a:lnTo>
                <a:lnTo>
                  <a:pt x="69627" y="361749"/>
                </a:lnTo>
                <a:lnTo>
                  <a:pt x="88322" y="316943"/>
                </a:lnTo>
                <a:lnTo>
                  <a:pt x="113417" y="275377"/>
                </a:lnTo>
                <a:lnTo>
                  <a:pt x="144288" y="237688"/>
                </a:lnTo>
                <a:lnTo>
                  <a:pt x="180314" y="204516"/>
                </a:lnTo>
                <a:lnTo>
                  <a:pt x="220873" y="176496"/>
                </a:lnTo>
                <a:lnTo>
                  <a:pt x="265341" y="154266"/>
                </a:lnTo>
                <a:lnTo>
                  <a:pt x="318177" y="139555"/>
                </a:lnTo>
                <a:lnTo>
                  <a:pt x="371919" y="128320"/>
                </a:lnTo>
                <a:lnTo>
                  <a:pt x="724839" y="66421"/>
                </a:lnTo>
                <a:lnTo>
                  <a:pt x="778128" y="66421"/>
                </a:lnTo>
                <a:lnTo>
                  <a:pt x="789546" y="0"/>
                </a:lnTo>
                <a:close/>
              </a:path>
              <a:path w="789940" h="839470">
                <a:moveTo>
                  <a:pt x="668423" y="205689"/>
                </a:moveTo>
                <a:lnTo>
                  <a:pt x="588924" y="205689"/>
                </a:lnTo>
                <a:lnTo>
                  <a:pt x="610846" y="224524"/>
                </a:lnTo>
                <a:lnTo>
                  <a:pt x="630656" y="245364"/>
                </a:lnTo>
                <a:lnTo>
                  <a:pt x="664235" y="292354"/>
                </a:lnTo>
                <a:lnTo>
                  <a:pt x="685455" y="335114"/>
                </a:lnTo>
                <a:lnTo>
                  <a:pt x="700304" y="380272"/>
                </a:lnTo>
                <a:lnTo>
                  <a:pt x="709032" y="427303"/>
                </a:lnTo>
                <a:lnTo>
                  <a:pt x="711885" y="475678"/>
                </a:lnTo>
                <a:lnTo>
                  <a:pt x="703013" y="524449"/>
                </a:lnTo>
                <a:lnTo>
                  <a:pt x="689258" y="569542"/>
                </a:lnTo>
                <a:lnTo>
                  <a:pt x="670841" y="610814"/>
                </a:lnTo>
                <a:lnTo>
                  <a:pt x="647979" y="648124"/>
                </a:lnTo>
                <a:lnTo>
                  <a:pt x="620890" y="681328"/>
                </a:lnTo>
                <a:lnTo>
                  <a:pt x="589793" y="710285"/>
                </a:lnTo>
                <a:lnTo>
                  <a:pt x="554906" y="734852"/>
                </a:lnTo>
                <a:lnTo>
                  <a:pt x="516448" y="754887"/>
                </a:lnTo>
                <a:lnTo>
                  <a:pt x="474636" y="770246"/>
                </a:lnTo>
                <a:lnTo>
                  <a:pt x="429689" y="780788"/>
                </a:lnTo>
                <a:lnTo>
                  <a:pt x="381825" y="786371"/>
                </a:lnTo>
                <a:lnTo>
                  <a:pt x="570540" y="786371"/>
                </a:lnTo>
                <a:lnTo>
                  <a:pt x="622117" y="752368"/>
                </a:lnTo>
                <a:lnTo>
                  <a:pt x="657456" y="720857"/>
                </a:lnTo>
                <a:lnTo>
                  <a:pt x="688541" y="685592"/>
                </a:lnTo>
                <a:lnTo>
                  <a:pt x="714962" y="646964"/>
                </a:lnTo>
                <a:lnTo>
                  <a:pt x="736308" y="605367"/>
                </a:lnTo>
                <a:lnTo>
                  <a:pt x="752168" y="561193"/>
                </a:lnTo>
                <a:lnTo>
                  <a:pt x="762131" y="514834"/>
                </a:lnTo>
                <a:lnTo>
                  <a:pt x="765787" y="466682"/>
                </a:lnTo>
                <a:lnTo>
                  <a:pt x="762723" y="417131"/>
                </a:lnTo>
                <a:lnTo>
                  <a:pt x="755773" y="379358"/>
                </a:lnTo>
                <a:lnTo>
                  <a:pt x="745056" y="342277"/>
                </a:lnTo>
                <a:lnTo>
                  <a:pt x="730860" y="306206"/>
                </a:lnTo>
                <a:lnTo>
                  <a:pt x="713473" y="271462"/>
                </a:lnTo>
                <a:lnTo>
                  <a:pt x="687570" y="230663"/>
                </a:lnTo>
                <a:lnTo>
                  <a:pt x="673273" y="211647"/>
                </a:lnTo>
                <a:lnTo>
                  <a:pt x="668423" y="205689"/>
                </a:lnTo>
                <a:close/>
              </a:path>
              <a:path w="789940" h="839470">
                <a:moveTo>
                  <a:pt x="611499" y="353542"/>
                </a:moveTo>
                <a:lnTo>
                  <a:pt x="556564" y="353542"/>
                </a:lnTo>
                <a:lnTo>
                  <a:pt x="543623" y="419963"/>
                </a:lnTo>
                <a:lnTo>
                  <a:pt x="383984" y="447814"/>
                </a:lnTo>
                <a:lnTo>
                  <a:pt x="336524" y="726376"/>
                </a:lnTo>
                <a:lnTo>
                  <a:pt x="350168" y="728609"/>
                </a:lnTo>
                <a:lnTo>
                  <a:pt x="363393" y="729907"/>
                </a:lnTo>
                <a:lnTo>
                  <a:pt x="376667" y="730509"/>
                </a:lnTo>
                <a:lnTo>
                  <a:pt x="390461" y="730656"/>
                </a:lnTo>
                <a:lnTo>
                  <a:pt x="431444" y="494957"/>
                </a:lnTo>
                <a:lnTo>
                  <a:pt x="591083" y="467106"/>
                </a:lnTo>
                <a:lnTo>
                  <a:pt x="611499" y="353542"/>
                </a:lnTo>
                <a:close/>
              </a:path>
              <a:path w="789940" h="839470">
                <a:moveTo>
                  <a:pt x="778128" y="66421"/>
                </a:moveTo>
                <a:lnTo>
                  <a:pt x="724839" y="66421"/>
                </a:lnTo>
                <a:lnTo>
                  <a:pt x="711885" y="137121"/>
                </a:lnTo>
                <a:lnTo>
                  <a:pt x="431444" y="186410"/>
                </a:lnTo>
                <a:lnTo>
                  <a:pt x="396925" y="381393"/>
                </a:lnTo>
                <a:lnTo>
                  <a:pt x="556564" y="353542"/>
                </a:lnTo>
                <a:lnTo>
                  <a:pt x="611499" y="353542"/>
                </a:lnTo>
                <a:lnTo>
                  <a:pt x="618433" y="314972"/>
                </a:lnTo>
                <a:lnTo>
                  <a:pt x="463803" y="314972"/>
                </a:lnTo>
                <a:lnTo>
                  <a:pt x="478904" y="224980"/>
                </a:lnTo>
                <a:lnTo>
                  <a:pt x="588924" y="205689"/>
                </a:lnTo>
                <a:lnTo>
                  <a:pt x="668423" y="205689"/>
                </a:lnTo>
                <a:lnTo>
                  <a:pt x="657961" y="192836"/>
                </a:lnTo>
                <a:lnTo>
                  <a:pt x="759345" y="175691"/>
                </a:lnTo>
                <a:lnTo>
                  <a:pt x="778128" y="66421"/>
                </a:lnTo>
                <a:close/>
              </a:path>
              <a:path w="789940" h="839470">
                <a:moveTo>
                  <a:pt x="623442" y="287108"/>
                </a:moveTo>
                <a:lnTo>
                  <a:pt x="463803" y="314972"/>
                </a:lnTo>
                <a:lnTo>
                  <a:pt x="618433" y="314972"/>
                </a:lnTo>
                <a:lnTo>
                  <a:pt x="623442" y="287108"/>
                </a:lnTo>
                <a:close/>
              </a:path>
            </a:pathLst>
          </a:custGeom>
          <a:solidFill>
            <a:srgbClr val="181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762772" y="8609138"/>
            <a:ext cx="132080" cy="480059"/>
          </a:xfrm>
          <a:custGeom>
            <a:avLst/>
            <a:gdLst/>
            <a:ahLst/>
            <a:cxnLst/>
            <a:rect l="l" t="t" r="r" b="b"/>
            <a:pathLst>
              <a:path w="132079" h="480059">
                <a:moveTo>
                  <a:pt x="131597" y="0"/>
                </a:moveTo>
                <a:lnTo>
                  <a:pt x="75501" y="10718"/>
                </a:lnTo>
                <a:lnTo>
                  <a:pt x="0" y="437108"/>
                </a:lnTo>
                <a:lnTo>
                  <a:pt x="11685" y="448040"/>
                </a:lnTo>
                <a:lnTo>
                  <a:pt x="35781" y="469032"/>
                </a:lnTo>
                <a:lnTo>
                  <a:pt x="47459" y="479971"/>
                </a:lnTo>
                <a:lnTo>
                  <a:pt x="131597" y="0"/>
                </a:lnTo>
                <a:close/>
              </a:path>
            </a:pathLst>
          </a:custGeom>
          <a:solidFill>
            <a:srgbClr val="008A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55641" y="1526437"/>
            <a:ext cx="8293516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0958D"/>
                </a:solidFill>
                <a:latin typeface="MetaPro-Bold"/>
                <a:cs typeface="MetaPro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70100" y="2954399"/>
            <a:ext cx="8864600" cy="5405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6C21470B-34D4-87E7-A425-4B7F4AE9B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9" y="7342361"/>
            <a:ext cx="2426377" cy="242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4800" y="1048601"/>
            <a:ext cx="7142480" cy="1223412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R="5080" algn="ctr"/>
            <a:r>
              <a:rPr sz="3600" spc="-10" dirty="0" err="1">
                <a:solidFill>
                  <a:srgbClr val="009E95"/>
                </a:solidFill>
                <a:latin typeface="+mj-lt"/>
              </a:rPr>
              <a:t>Jogurt</a:t>
            </a:r>
            <a:r>
              <a:rPr sz="3600" spc="-10" dirty="0">
                <a:solidFill>
                  <a:srgbClr val="009E95"/>
                </a:solidFill>
                <a:latin typeface="+mj-lt"/>
              </a:rPr>
              <a:t> </a:t>
            </a:r>
            <a:r>
              <a:rPr sz="3600" spc="-40" dirty="0" err="1">
                <a:solidFill>
                  <a:srgbClr val="009E95"/>
                </a:solidFill>
                <a:latin typeface="+mj-lt"/>
              </a:rPr>
              <a:t>Olainfarm</a:t>
            </a:r>
            <a:br>
              <a:rPr lang="lv-LV" sz="3600" spc="-40" dirty="0">
                <a:solidFill>
                  <a:srgbClr val="009E95"/>
                </a:solidFill>
                <a:latin typeface="+mj-lt"/>
              </a:rPr>
            </a:br>
            <a:r>
              <a:rPr sz="3600" spc="-35" dirty="0" err="1">
                <a:solidFill>
                  <a:srgbClr val="009E95"/>
                </a:solidFill>
                <a:latin typeface="+mj-lt"/>
              </a:rPr>
              <a:t>Pienskābo</a:t>
            </a:r>
            <a:r>
              <a:rPr sz="3600" spc="-35" dirty="0">
                <a:solidFill>
                  <a:srgbClr val="009E95"/>
                </a:solidFill>
                <a:latin typeface="+mj-lt"/>
              </a:rPr>
              <a:t> </a:t>
            </a:r>
            <a:r>
              <a:rPr sz="3600" spc="-40" dirty="0">
                <a:solidFill>
                  <a:srgbClr val="009E95"/>
                </a:solidFill>
                <a:latin typeface="+mj-lt"/>
              </a:rPr>
              <a:t>baktēriju</a:t>
            </a:r>
            <a:r>
              <a:rPr sz="3600" spc="-65" dirty="0">
                <a:solidFill>
                  <a:srgbClr val="009E95"/>
                </a:solidFill>
                <a:latin typeface="+mj-lt"/>
              </a:rPr>
              <a:t> </a:t>
            </a:r>
            <a:r>
              <a:rPr sz="3600" spc="-45" dirty="0">
                <a:solidFill>
                  <a:srgbClr val="009E95"/>
                </a:solidFill>
                <a:latin typeface="+mj-lt"/>
              </a:rPr>
              <a:t>spēks!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11543" y="5010433"/>
            <a:ext cx="3412490" cy="2113399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algn="ctr"/>
            <a:r>
              <a:rPr sz="2000" b="1" spc="-10" dirty="0">
                <a:solidFill>
                  <a:srgbClr val="009E95"/>
                </a:solidFill>
                <a:latin typeface="+mj-lt"/>
                <a:cs typeface="MetaPro-Bold"/>
              </a:rPr>
              <a:t>Jogurt</a:t>
            </a:r>
            <a:r>
              <a:rPr sz="2000" b="1" spc="-35" dirty="0">
                <a:solidFill>
                  <a:srgbClr val="009E95"/>
                </a:solidFill>
                <a:latin typeface="+mj-lt"/>
                <a:cs typeface="MetaPro-Bold"/>
              </a:rPr>
              <a:t> </a:t>
            </a:r>
            <a:r>
              <a:rPr sz="2000" b="1" spc="-15" dirty="0">
                <a:solidFill>
                  <a:srgbClr val="009E95"/>
                </a:solidFill>
                <a:latin typeface="+mj-lt"/>
                <a:cs typeface="MetaPro-Bold"/>
              </a:rPr>
              <a:t>KID</a:t>
            </a:r>
            <a:endParaRPr sz="2000" dirty="0">
              <a:latin typeface="+mj-lt"/>
              <a:cs typeface="MetaPro-Bold"/>
            </a:endParaRPr>
          </a:p>
          <a:p>
            <a:pPr algn="ctr"/>
            <a:r>
              <a:rPr sz="1500" spc="-10" dirty="0">
                <a:latin typeface="+mj-lt"/>
                <a:cs typeface="MetaPro-Normal"/>
              </a:rPr>
              <a:t>15 </a:t>
            </a:r>
            <a:r>
              <a:rPr sz="1500" spc="-20" dirty="0">
                <a:latin typeface="+mj-lt"/>
                <a:cs typeface="MetaPro-Normal"/>
              </a:rPr>
              <a:t>košļājamās</a:t>
            </a:r>
            <a:r>
              <a:rPr sz="1500" spc="-60" dirty="0">
                <a:latin typeface="+mj-lt"/>
                <a:cs typeface="MetaPro-Normal"/>
              </a:rPr>
              <a:t> </a:t>
            </a:r>
            <a:r>
              <a:rPr sz="1500" spc="-15" dirty="0">
                <a:latin typeface="+mj-lt"/>
                <a:cs typeface="MetaPro-Normal"/>
              </a:rPr>
              <a:t>tabletes</a:t>
            </a:r>
            <a:endParaRPr sz="1500" dirty="0">
              <a:latin typeface="+mj-lt"/>
              <a:cs typeface="MetaPro-Normal"/>
            </a:endParaRPr>
          </a:p>
          <a:p>
            <a:pPr algn="ctr"/>
            <a:r>
              <a:rPr sz="1500" b="1" spc="-10" dirty="0">
                <a:latin typeface="+mj-lt"/>
                <a:cs typeface="MetaPro-Bold"/>
              </a:rPr>
              <a:t>Bērniem </a:t>
            </a:r>
            <a:r>
              <a:rPr sz="1500" b="1" spc="-5" dirty="0">
                <a:latin typeface="+mj-lt"/>
                <a:cs typeface="MetaPro-Bold"/>
              </a:rPr>
              <a:t>no </a:t>
            </a:r>
            <a:r>
              <a:rPr sz="1500" b="1" dirty="0">
                <a:latin typeface="+mj-lt"/>
                <a:cs typeface="MetaPro-Bold"/>
              </a:rPr>
              <a:t>3 </a:t>
            </a:r>
            <a:r>
              <a:rPr sz="1500" b="1" spc="-10" dirty="0">
                <a:latin typeface="+mj-lt"/>
                <a:cs typeface="MetaPro-Bold"/>
              </a:rPr>
              <a:t>līdz </a:t>
            </a:r>
            <a:r>
              <a:rPr sz="1500" b="1" spc="-5" dirty="0">
                <a:latin typeface="+mj-lt"/>
                <a:cs typeface="MetaPro-Bold"/>
              </a:rPr>
              <a:t>12 g.</a:t>
            </a:r>
            <a:r>
              <a:rPr sz="1500" b="1" spc="-75" dirty="0">
                <a:latin typeface="+mj-lt"/>
                <a:cs typeface="MetaPro-Bold"/>
              </a:rPr>
              <a:t> </a:t>
            </a:r>
            <a:r>
              <a:rPr sz="1500" b="1" spc="-25" dirty="0">
                <a:latin typeface="+mj-lt"/>
                <a:cs typeface="MetaPro-Bold"/>
              </a:rPr>
              <a:t>v.</a:t>
            </a:r>
            <a:endParaRPr sz="1500" dirty="0">
              <a:latin typeface="+mj-lt"/>
              <a:cs typeface="MetaPro-Bold"/>
            </a:endParaRPr>
          </a:p>
          <a:p>
            <a:pPr marR="5080" algn="ctr"/>
            <a:r>
              <a:rPr sz="1500" spc="-5" dirty="0">
                <a:latin typeface="+mj-lt"/>
                <a:cs typeface="MetaPro-Normal"/>
              </a:rPr>
              <a:t>1 miljrd. </a:t>
            </a:r>
            <a:r>
              <a:rPr sz="1500" spc="-10" dirty="0">
                <a:latin typeface="+mj-lt"/>
                <a:cs typeface="MetaPro-Normal"/>
              </a:rPr>
              <a:t>lakto </a:t>
            </a:r>
            <a:r>
              <a:rPr sz="1500" spc="-20" dirty="0">
                <a:latin typeface="+mj-lt"/>
                <a:cs typeface="MetaPro-Normal"/>
              </a:rPr>
              <a:t>un </a:t>
            </a:r>
            <a:r>
              <a:rPr sz="1500" spc="-10" dirty="0">
                <a:latin typeface="+mj-lt"/>
                <a:cs typeface="MetaPro-Normal"/>
              </a:rPr>
              <a:t>bifidobaktērijas  </a:t>
            </a:r>
            <a:r>
              <a:rPr sz="1500" spc="-25" dirty="0">
                <a:latin typeface="+mj-lt"/>
                <a:cs typeface="Arial"/>
              </a:rPr>
              <a:t>Lactobacillus </a:t>
            </a:r>
            <a:r>
              <a:rPr sz="1500" spc="-20" dirty="0">
                <a:latin typeface="+mj-lt"/>
                <a:cs typeface="Arial"/>
              </a:rPr>
              <a:t>helveticus </a:t>
            </a:r>
            <a:r>
              <a:rPr sz="1500" spc="-55" dirty="0">
                <a:latin typeface="+mj-lt"/>
                <a:cs typeface="Arial"/>
              </a:rPr>
              <a:t>Rosell</a:t>
            </a:r>
            <a:r>
              <a:rPr sz="1500" i="1" spc="-55" dirty="0">
                <a:latin typeface="+mj-lt"/>
                <a:cs typeface="Arial"/>
              </a:rPr>
              <a:t> </a:t>
            </a:r>
            <a:r>
              <a:rPr sz="1500" dirty="0">
                <a:latin typeface="+mj-lt"/>
                <a:cs typeface="MetaPro-Normal"/>
              </a:rPr>
              <a:t>– </a:t>
            </a:r>
            <a:r>
              <a:rPr sz="1500" spc="-15" dirty="0">
                <a:latin typeface="+mj-lt"/>
                <a:cs typeface="MetaPro-Normal"/>
              </a:rPr>
              <a:t>52 ME*,  </a:t>
            </a:r>
            <a:r>
              <a:rPr sz="1500" spc="-25" dirty="0">
                <a:latin typeface="+mj-lt"/>
                <a:cs typeface="Arial"/>
              </a:rPr>
              <a:t>Lactobacillus rhamnosus </a:t>
            </a:r>
            <a:r>
              <a:rPr sz="1500" spc="-55" dirty="0">
                <a:latin typeface="+mj-lt"/>
                <a:cs typeface="Arial"/>
              </a:rPr>
              <a:t>Rosell </a:t>
            </a:r>
            <a:r>
              <a:rPr sz="1500" dirty="0">
                <a:latin typeface="+mj-lt"/>
                <a:cs typeface="MetaPro-Normal"/>
              </a:rPr>
              <a:t>– </a:t>
            </a:r>
            <a:r>
              <a:rPr sz="1500" spc="-10" dirty="0">
                <a:latin typeface="+mj-lt"/>
                <a:cs typeface="MetaPro-Normal"/>
              </a:rPr>
              <a:t>11 </a:t>
            </a:r>
            <a:r>
              <a:rPr sz="1500" spc="-15" dirty="0">
                <a:latin typeface="+mj-lt"/>
                <a:cs typeface="MetaPro-Normal"/>
              </a:rPr>
              <a:t>ME*,  </a:t>
            </a:r>
            <a:r>
              <a:rPr sz="1500" spc="-10" dirty="0">
                <a:latin typeface="+mj-lt"/>
                <a:cs typeface="Arial"/>
              </a:rPr>
              <a:t>Bifidobacterium </a:t>
            </a:r>
            <a:r>
              <a:rPr sz="1500" spc="-5" dirty="0">
                <a:latin typeface="+mj-lt"/>
                <a:cs typeface="Arial"/>
              </a:rPr>
              <a:t>longum </a:t>
            </a:r>
            <a:r>
              <a:rPr sz="1500" spc="-55" dirty="0">
                <a:latin typeface="+mj-lt"/>
                <a:cs typeface="Arial"/>
              </a:rPr>
              <a:t>Rosell</a:t>
            </a:r>
            <a:r>
              <a:rPr sz="1500" spc="-315" dirty="0">
                <a:latin typeface="+mj-lt"/>
                <a:cs typeface="Arial"/>
              </a:rPr>
              <a:t> </a:t>
            </a:r>
            <a:r>
              <a:rPr sz="1500" dirty="0">
                <a:latin typeface="+mj-lt"/>
                <a:cs typeface="MetaPro-Normal"/>
              </a:rPr>
              <a:t>– </a:t>
            </a:r>
            <a:r>
              <a:rPr sz="1500" spc="-35" dirty="0">
                <a:latin typeface="+mj-lt"/>
                <a:cs typeface="MetaPro-Normal"/>
              </a:rPr>
              <a:t>175 </a:t>
            </a:r>
            <a:r>
              <a:rPr sz="1500" spc="-15" dirty="0">
                <a:latin typeface="+mj-lt"/>
                <a:cs typeface="MetaPro-Normal"/>
              </a:rPr>
              <a:t>ME*.  Mikroiekapsulētas</a:t>
            </a:r>
            <a:endParaRPr sz="1500" dirty="0">
              <a:latin typeface="+mj-lt"/>
              <a:cs typeface="MetaPro-Norm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90266" y="2644541"/>
            <a:ext cx="2631886" cy="283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6237" y="5156449"/>
            <a:ext cx="4102086" cy="2605842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algn="ctr"/>
            <a:r>
              <a:rPr sz="2000" b="1" spc="-10" dirty="0">
                <a:solidFill>
                  <a:srgbClr val="009E95"/>
                </a:solidFill>
                <a:latin typeface="+mj-lt"/>
                <a:cs typeface="MetaPro-Bold"/>
              </a:rPr>
              <a:t>Jogurt</a:t>
            </a:r>
            <a:r>
              <a:rPr sz="2000" b="1" spc="-35" dirty="0">
                <a:solidFill>
                  <a:srgbClr val="009E95"/>
                </a:solidFill>
                <a:latin typeface="+mj-lt"/>
                <a:cs typeface="MetaPro-Bold"/>
              </a:rPr>
              <a:t> </a:t>
            </a:r>
            <a:r>
              <a:rPr sz="2000" b="1" spc="-20" dirty="0">
                <a:solidFill>
                  <a:srgbClr val="009E95"/>
                </a:solidFill>
                <a:latin typeface="+mj-lt"/>
                <a:cs typeface="MetaPro-Bold"/>
              </a:rPr>
              <a:t>ACTIO</a:t>
            </a:r>
            <a:endParaRPr sz="2000" dirty="0">
              <a:latin typeface="+mj-lt"/>
              <a:cs typeface="MetaPro-Bold"/>
            </a:endParaRPr>
          </a:p>
          <a:p>
            <a:pPr algn="ctr"/>
            <a:r>
              <a:rPr lang="lv-LV" sz="1500" spc="-20" dirty="0">
                <a:cs typeface="MetaPro-Normal"/>
              </a:rPr>
              <a:t>Kapsulas </a:t>
            </a:r>
            <a:r>
              <a:rPr lang="lv-LV" sz="1500" spc="-15" dirty="0">
                <a:cs typeface="MetaPro-Normal"/>
              </a:rPr>
              <a:t>N15 </a:t>
            </a:r>
            <a:r>
              <a:rPr lang="lv-LV" sz="1500" spc="-20" dirty="0">
                <a:cs typeface="MetaPro-Normal"/>
              </a:rPr>
              <a:t>un N30  </a:t>
            </a:r>
            <a:r>
              <a:rPr lang="lv-LV" sz="1500" b="1" spc="-15" dirty="0">
                <a:cs typeface="MetaPro-Bold"/>
              </a:rPr>
              <a:t>Pieaugušajiem un </a:t>
            </a:r>
            <a:r>
              <a:rPr lang="lv-LV" sz="1500" b="1" spc="-10" dirty="0">
                <a:cs typeface="MetaPro-Bold"/>
              </a:rPr>
              <a:t>bērniem </a:t>
            </a:r>
            <a:r>
              <a:rPr lang="lv-LV" sz="1500" b="1" spc="-5" dirty="0">
                <a:cs typeface="MetaPro-Bold"/>
              </a:rPr>
              <a:t>no </a:t>
            </a:r>
            <a:r>
              <a:rPr lang="lv-LV" sz="1500" b="1" dirty="0">
                <a:cs typeface="MetaPro-Bold"/>
              </a:rPr>
              <a:t>6 </a:t>
            </a:r>
            <a:r>
              <a:rPr lang="lv-LV" sz="1500" b="1" spc="-10" dirty="0">
                <a:cs typeface="MetaPro-Bold"/>
              </a:rPr>
              <a:t>g.  </a:t>
            </a:r>
            <a:r>
              <a:rPr lang="lv-LV" sz="1500" spc="-10" dirty="0">
                <a:cs typeface="MetaPro-Normal"/>
              </a:rPr>
              <a:t>1,5 </a:t>
            </a:r>
            <a:r>
              <a:rPr lang="lv-LV" sz="1500" spc="-5" dirty="0" err="1">
                <a:cs typeface="MetaPro-Normal"/>
              </a:rPr>
              <a:t>miljrd</a:t>
            </a:r>
            <a:r>
              <a:rPr lang="lv-LV" sz="1500" spc="-5" dirty="0">
                <a:cs typeface="MetaPro-Normal"/>
              </a:rPr>
              <a:t>. </a:t>
            </a:r>
            <a:r>
              <a:rPr lang="lv-LV" sz="1500" spc="-10" dirty="0">
                <a:cs typeface="MetaPro-Normal"/>
              </a:rPr>
              <a:t>lakto </a:t>
            </a:r>
            <a:r>
              <a:rPr lang="lv-LV" sz="1500" spc="-20" dirty="0">
                <a:cs typeface="MetaPro-Normal"/>
              </a:rPr>
              <a:t>un</a:t>
            </a:r>
            <a:r>
              <a:rPr lang="lv-LV" sz="1500" spc="-125" dirty="0">
                <a:cs typeface="MetaPro-Normal"/>
              </a:rPr>
              <a:t> </a:t>
            </a:r>
            <a:r>
              <a:rPr lang="lv-LV" sz="1500" spc="-10" dirty="0" err="1">
                <a:cs typeface="MetaPro-Normal"/>
              </a:rPr>
              <a:t>bifidobaktērijas</a:t>
            </a:r>
            <a:endParaRPr lang="lv-LV" sz="1500" dirty="0">
              <a:cs typeface="MetaPro-Normal"/>
            </a:endParaRPr>
          </a:p>
          <a:p>
            <a:pPr algn="ctr"/>
            <a:r>
              <a:rPr sz="1500" spc="5" dirty="0" err="1">
                <a:latin typeface="+mj-lt"/>
                <a:cs typeface="MetaPro-Normal"/>
              </a:rPr>
              <a:t>Jogurt</a:t>
            </a:r>
            <a:r>
              <a:rPr sz="1500" spc="5" dirty="0">
                <a:latin typeface="+mj-lt"/>
                <a:cs typeface="MetaPro-Normal"/>
              </a:rPr>
              <a:t> </a:t>
            </a:r>
            <a:r>
              <a:rPr sz="1500" spc="-5" dirty="0">
                <a:latin typeface="+mj-lt"/>
                <a:cs typeface="MetaPro-Normal"/>
              </a:rPr>
              <a:t>kultūra </a:t>
            </a:r>
            <a:r>
              <a:rPr sz="1500" spc="-25" dirty="0">
                <a:latin typeface="+mj-lt"/>
                <a:cs typeface="Arial"/>
              </a:rPr>
              <a:t>Lactobacillus </a:t>
            </a:r>
            <a:r>
              <a:rPr sz="1500" spc="-20" dirty="0">
                <a:latin typeface="+mj-lt"/>
                <a:cs typeface="Arial"/>
              </a:rPr>
              <a:t>helveticus</a:t>
            </a:r>
            <a:r>
              <a:rPr sz="1500" spc="-250" dirty="0">
                <a:latin typeface="+mj-lt"/>
                <a:cs typeface="Arial"/>
              </a:rPr>
              <a:t> </a:t>
            </a:r>
            <a:r>
              <a:rPr sz="1500" spc="-40" dirty="0">
                <a:latin typeface="+mj-lt"/>
                <a:cs typeface="Arial"/>
              </a:rPr>
              <a:t>Rosell</a:t>
            </a:r>
            <a:r>
              <a:rPr sz="1500" spc="-40" dirty="0">
                <a:latin typeface="+mj-lt"/>
                <a:cs typeface="MetaPro-Normal"/>
              </a:rPr>
              <a:t>-52 </a:t>
            </a:r>
            <a:r>
              <a:rPr sz="1500" spc="-20" dirty="0">
                <a:latin typeface="+mj-lt"/>
                <a:cs typeface="MetaPro-Normal"/>
              </a:rPr>
              <a:t>ND</a:t>
            </a:r>
            <a:endParaRPr sz="1500" dirty="0">
              <a:latin typeface="+mj-lt"/>
              <a:cs typeface="MetaPro-Normal"/>
            </a:endParaRPr>
          </a:p>
          <a:p>
            <a:pPr algn="ctr"/>
            <a:r>
              <a:rPr sz="1500" spc="-10" dirty="0">
                <a:latin typeface="+mj-lt"/>
                <a:cs typeface="Arial"/>
              </a:rPr>
              <a:t>Bifidobacterium </a:t>
            </a:r>
            <a:r>
              <a:rPr sz="1500" spc="-5" dirty="0" err="1">
                <a:latin typeface="+mj-lt"/>
                <a:cs typeface="Arial"/>
              </a:rPr>
              <a:t>longum</a:t>
            </a:r>
            <a:r>
              <a:rPr sz="1500" spc="-185" dirty="0">
                <a:latin typeface="+mj-lt"/>
                <a:cs typeface="Arial"/>
              </a:rPr>
              <a:t> </a:t>
            </a:r>
            <a:r>
              <a:rPr sz="1500" spc="-45" dirty="0">
                <a:latin typeface="+mj-lt"/>
                <a:cs typeface="Arial"/>
              </a:rPr>
              <a:t>Rosell</a:t>
            </a:r>
            <a:r>
              <a:rPr sz="1500" spc="-45" dirty="0">
                <a:latin typeface="+mj-lt"/>
                <a:cs typeface="MetaPro-Normal"/>
              </a:rPr>
              <a:t>-175</a:t>
            </a:r>
            <a:endParaRPr lang="lv-LV" sz="1500" spc="-45" dirty="0">
              <a:latin typeface="+mj-lt"/>
              <a:cs typeface="MetaPro-Normal"/>
            </a:endParaRPr>
          </a:p>
          <a:p>
            <a:pPr algn="ctr"/>
            <a:r>
              <a:rPr sz="1500" spc="-65" dirty="0" err="1">
                <a:latin typeface="+mj-lt"/>
                <a:cs typeface="Arial"/>
              </a:rPr>
              <a:t>Lactococcus</a:t>
            </a:r>
            <a:r>
              <a:rPr sz="1500" spc="-65" dirty="0">
                <a:latin typeface="+mj-lt"/>
                <a:cs typeface="Arial"/>
              </a:rPr>
              <a:t> </a:t>
            </a:r>
            <a:r>
              <a:rPr sz="1500" spc="-5" dirty="0" err="1">
                <a:latin typeface="+mj-lt"/>
                <a:cs typeface="Arial"/>
              </a:rPr>
              <a:t>lactis</a:t>
            </a:r>
            <a:r>
              <a:rPr sz="1500" spc="-160" dirty="0">
                <a:latin typeface="+mj-lt"/>
                <a:cs typeface="Arial"/>
              </a:rPr>
              <a:t> </a:t>
            </a:r>
            <a:r>
              <a:rPr sz="1500" spc="-35" dirty="0">
                <a:latin typeface="+mj-lt"/>
                <a:cs typeface="Arial"/>
              </a:rPr>
              <a:t>Rosell</a:t>
            </a:r>
            <a:r>
              <a:rPr sz="1500" spc="-35" dirty="0">
                <a:latin typeface="+mj-lt"/>
                <a:cs typeface="MetaPro-Normal"/>
              </a:rPr>
              <a:t>-1058</a:t>
            </a:r>
            <a:r>
              <a:rPr lang="lv-LV" sz="1500" spc="-35" dirty="0">
                <a:latin typeface="+mj-lt"/>
                <a:cs typeface="MetaPro-Normal"/>
              </a:rPr>
              <a:t> </a:t>
            </a:r>
            <a:r>
              <a:rPr lang="lv-LV" sz="1500" spc="-10" dirty="0" err="1">
                <a:cs typeface="Arial"/>
              </a:rPr>
              <a:t>Bifidobacterium</a:t>
            </a:r>
            <a:r>
              <a:rPr lang="lv-LV" sz="1500" spc="-10" dirty="0">
                <a:cs typeface="Arial"/>
              </a:rPr>
              <a:t> </a:t>
            </a:r>
            <a:r>
              <a:rPr lang="lv-LV" sz="1500" spc="15" dirty="0" err="1">
                <a:cs typeface="Arial"/>
              </a:rPr>
              <a:t>bifidum</a:t>
            </a:r>
            <a:r>
              <a:rPr lang="lv-LV" sz="1500" spc="15" dirty="0">
                <a:cs typeface="Arial"/>
              </a:rPr>
              <a:t> </a:t>
            </a:r>
            <a:r>
              <a:rPr lang="lv-LV" sz="1500" spc="-45" dirty="0">
                <a:cs typeface="Arial"/>
              </a:rPr>
              <a:t>Rosell</a:t>
            </a:r>
            <a:r>
              <a:rPr lang="lv-LV" sz="1500" spc="-45" dirty="0">
                <a:cs typeface="MetaPro-Normal"/>
              </a:rPr>
              <a:t>-71  </a:t>
            </a:r>
            <a:r>
              <a:rPr lang="lv-LV" sz="1500" spc="-25" dirty="0" err="1">
                <a:cs typeface="Arial"/>
              </a:rPr>
              <a:t>Lactobacillus</a:t>
            </a:r>
            <a:r>
              <a:rPr lang="lv-LV" sz="1500" spc="-25" dirty="0">
                <a:cs typeface="Arial"/>
              </a:rPr>
              <a:t> </a:t>
            </a:r>
            <a:r>
              <a:rPr lang="lv-LV" sz="1500" spc="-25" dirty="0" err="1">
                <a:cs typeface="Arial"/>
              </a:rPr>
              <a:t>rhamnosus</a:t>
            </a:r>
            <a:r>
              <a:rPr lang="lv-LV" sz="1500" spc="-25" dirty="0">
                <a:cs typeface="Arial"/>
              </a:rPr>
              <a:t> </a:t>
            </a:r>
            <a:r>
              <a:rPr lang="lv-LV" sz="1500" spc="-40" dirty="0">
                <a:cs typeface="Arial"/>
              </a:rPr>
              <a:t>Rosell</a:t>
            </a:r>
            <a:r>
              <a:rPr lang="lv-LV" sz="1500" spc="-40" dirty="0">
                <a:cs typeface="MetaPro-Normal"/>
              </a:rPr>
              <a:t>-11</a:t>
            </a:r>
            <a:r>
              <a:rPr lang="lv-LV" sz="1500" spc="-200" dirty="0">
                <a:cs typeface="MetaPro-Normal"/>
              </a:rPr>
              <a:t> </a:t>
            </a:r>
            <a:r>
              <a:rPr lang="lv-LV" sz="1500" spc="-20" dirty="0">
                <a:cs typeface="MetaPro-Normal"/>
              </a:rPr>
              <a:t>ND</a:t>
            </a:r>
          </a:p>
          <a:p>
            <a:pPr algn="ctr"/>
            <a:r>
              <a:rPr lang="lv-LV" sz="1600" dirty="0" err="1"/>
              <a:t>Bifidobacterium</a:t>
            </a:r>
            <a:r>
              <a:rPr lang="lv-LV" sz="1600" dirty="0"/>
              <a:t> </a:t>
            </a:r>
            <a:r>
              <a:rPr lang="lv-LV" sz="1600" dirty="0" err="1"/>
              <a:t>breve</a:t>
            </a:r>
            <a:r>
              <a:rPr lang="lv-LV" sz="1600" dirty="0"/>
              <a:t> Rosell-70  </a:t>
            </a:r>
            <a:r>
              <a:rPr lang="lv-LV" sz="1600" dirty="0" err="1"/>
              <a:t>Fruktooligosaharīdi</a:t>
            </a:r>
            <a:r>
              <a:rPr lang="lv-LV" sz="1600" dirty="0"/>
              <a:t>  </a:t>
            </a:r>
            <a:r>
              <a:rPr lang="lv-LV" sz="1600" dirty="0" err="1"/>
              <a:t>Mikroiekapsulētas</a:t>
            </a:r>
            <a:endParaRPr lang="lv-LV" sz="1600" dirty="0"/>
          </a:p>
          <a:p>
            <a:pPr algn="ctr"/>
            <a:endParaRPr lang="lv-LV" sz="1500" dirty="0">
              <a:cs typeface="MetaPro-Norm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65235" y="2681509"/>
            <a:ext cx="2631886" cy="2835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356" y="5077609"/>
            <a:ext cx="3181985" cy="1882567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algn="ctr"/>
            <a:r>
              <a:rPr sz="2000" b="1" spc="-10" dirty="0">
                <a:solidFill>
                  <a:srgbClr val="009E95"/>
                </a:solidFill>
                <a:latin typeface="+mj-lt"/>
                <a:cs typeface="MetaPro-Bold"/>
              </a:rPr>
              <a:t>Jogurt</a:t>
            </a:r>
            <a:r>
              <a:rPr sz="2000" b="1" spc="-40" dirty="0">
                <a:solidFill>
                  <a:srgbClr val="009E95"/>
                </a:solidFill>
                <a:latin typeface="+mj-lt"/>
                <a:cs typeface="MetaPro-Bold"/>
              </a:rPr>
              <a:t> </a:t>
            </a:r>
            <a:r>
              <a:rPr sz="2000" b="1" spc="-55" dirty="0">
                <a:solidFill>
                  <a:srgbClr val="009E95"/>
                </a:solidFill>
                <a:latin typeface="+mj-lt"/>
                <a:cs typeface="MetaPro-Bold"/>
              </a:rPr>
              <a:t>BABYdrops</a:t>
            </a:r>
            <a:endParaRPr sz="2000" dirty="0">
              <a:latin typeface="+mj-lt"/>
              <a:cs typeface="MetaPro-Bold"/>
            </a:endParaRPr>
          </a:p>
          <a:p>
            <a:pPr algn="ctr"/>
            <a:r>
              <a:rPr sz="1500" spc="-15" dirty="0">
                <a:latin typeface="+mj-lt"/>
                <a:cs typeface="MetaPro-Normal"/>
              </a:rPr>
              <a:t>10 </a:t>
            </a:r>
            <a:r>
              <a:rPr sz="1500" spc="-10" dirty="0">
                <a:latin typeface="+mj-lt"/>
                <a:cs typeface="MetaPro-Normal"/>
              </a:rPr>
              <a:t>ml,</a:t>
            </a:r>
            <a:r>
              <a:rPr sz="1500" spc="-40" dirty="0">
                <a:latin typeface="+mj-lt"/>
                <a:cs typeface="MetaPro-Normal"/>
              </a:rPr>
              <a:t> </a:t>
            </a:r>
            <a:r>
              <a:rPr sz="1500" spc="-10" dirty="0" err="1">
                <a:latin typeface="+mj-lt"/>
                <a:cs typeface="MetaPro-Normal"/>
              </a:rPr>
              <a:t>pilieni</a:t>
            </a:r>
            <a:endParaRPr lang="lv-LV" sz="1500" spc="-10" dirty="0">
              <a:latin typeface="+mj-lt"/>
              <a:cs typeface="MetaPro-Normal"/>
            </a:endParaRPr>
          </a:p>
          <a:p>
            <a:pPr algn="ctr"/>
            <a:r>
              <a:rPr lang="lv-LV" sz="1500" b="1" spc="-5" dirty="0">
                <a:cs typeface="MetaPro-Bold"/>
              </a:rPr>
              <a:t>Zīdaiņiem no</a:t>
            </a:r>
            <a:r>
              <a:rPr lang="lv-LV" sz="1500" b="1" spc="-95" dirty="0">
                <a:cs typeface="MetaPro-Bold"/>
              </a:rPr>
              <a:t> </a:t>
            </a:r>
            <a:r>
              <a:rPr lang="lv-LV" sz="1500" b="1" spc="-15" dirty="0">
                <a:cs typeface="MetaPro-Bold"/>
              </a:rPr>
              <a:t>dzimšanas  un </a:t>
            </a:r>
            <a:r>
              <a:rPr lang="lv-LV" sz="1500" b="1" spc="-10" dirty="0">
                <a:cs typeface="MetaPro-Bold"/>
              </a:rPr>
              <a:t>bērniem līdz </a:t>
            </a:r>
            <a:r>
              <a:rPr lang="lv-LV" sz="1500" b="1" dirty="0">
                <a:cs typeface="MetaPro-Bold"/>
              </a:rPr>
              <a:t>3 </a:t>
            </a:r>
            <a:r>
              <a:rPr lang="lv-LV" sz="1500" b="1" spc="-5" dirty="0">
                <a:cs typeface="MetaPro-Bold"/>
              </a:rPr>
              <a:t>g.</a:t>
            </a:r>
            <a:r>
              <a:rPr lang="lv-LV" sz="1500" b="1" spc="-75" dirty="0">
                <a:cs typeface="MetaPro-Bold"/>
              </a:rPr>
              <a:t> </a:t>
            </a:r>
            <a:r>
              <a:rPr lang="lv-LV" sz="1500" b="1" spc="-25" dirty="0">
                <a:cs typeface="MetaPro-Bold"/>
              </a:rPr>
              <a:t>v.</a:t>
            </a:r>
            <a:endParaRPr lang="lv-LV" sz="1500" dirty="0">
              <a:cs typeface="MetaPro-Bold"/>
            </a:endParaRPr>
          </a:p>
          <a:p>
            <a:pPr marR="5080" algn="ctr"/>
            <a:r>
              <a:rPr sz="1500" spc="-20" dirty="0">
                <a:latin typeface="+mj-lt"/>
                <a:cs typeface="Arial" panose="020B0604020202020204" pitchFamily="34" charset="0"/>
              </a:rPr>
              <a:t>Biﬁdobacterium</a:t>
            </a:r>
            <a:r>
              <a:rPr sz="1500" spc="-310" dirty="0">
                <a:latin typeface="+mj-lt"/>
                <a:cs typeface="Arial" panose="020B0604020202020204" pitchFamily="34" charset="0"/>
              </a:rPr>
              <a:t> </a:t>
            </a:r>
            <a:r>
              <a:rPr sz="1500" spc="-45" dirty="0">
                <a:latin typeface="+mj-lt"/>
                <a:cs typeface="Arial" panose="020B0604020202020204" pitchFamily="34" charset="0"/>
              </a:rPr>
              <a:t>breve </a:t>
            </a:r>
            <a:r>
              <a:rPr sz="1500" dirty="0">
                <a:latin typeface="+mj-lt"/>
                <a:cs typeface="MetaPro-Normal"/>
              </a:rPr>
              <a:t>BR </a:t>
            </a:r>
            <a:r>
              <a:rPr sz="1500" spc="-35" dirty="0">
                <a:latin typeface="+mj-lt"/>
                <a:cs typeface="MetaPro-Normal"/>
              </a:rPr>
              <a:t>03 </a:t>
            </a:r>
            <a:r>
              <a:rPr sz="1500" dirty="0">
                <a:latin typeface="+mj-lt"/>
                <a:cs typeface="MetaPro-Normal"/>
              </a:rPr>
              <a:t>≥ </a:t>
            </a:r>
            <a:r>
              <a:rPr sz="1500" spc="5" dirty="0">
                <a:latin typeface="+mj-lt"/>
                <a:cs typeface="MetaPro-Normal"/>
              </a:rPr>
              <a:t>3.4 </a:t>
            </a:r>
            <a:r>
              <a:rPr sz="1500" spc="20" dirty="0">
                <a:latin typeface="+mj-lt"/>
                <a:cs typeface="MetaPro-Normal"/>
              </a:rPr>
              <a:t>x </a:t>
            </a:r>
            <a:r>
              <a:rPr sz="1500" spc="-20" dirty="0">
                <a:latin typeface="+mj-lt"/>
                <a:cs typeface="MetaPro-Normal"/>
              </a:rPr>
              <a:t>10⁹  </a:t>
            </a:r>
            <a:r>
              <a:rPr sz="1500" spc="-20" dirty="0">
                <a:latin typeface="+mj-lt"/>
                <a:cs typeface="Arial"/>
              </a:rPr>
              <a:t>Biﬁdobacterium </a:t>
            </a:r>
            <a:r>
              <a:rPr sz="1500" spc="-45" dirty="0">
                <a:latin typeface="+mj-lt"/>
                <a:cs typeface="Arial"/>
              </a:rPr>
              <a:t>breve</a:t>
            </a:r>
            <a:r>
              <a:rPr sz="1500" i="1" spc="-45" dirty="0">
                <a:latin typeface="+mj-lt"/>
                <a:cs typeface="Arial"/>
              </a:rPr>
              <a:t> </a:t>
            </a:r>
            <a:r>
              <a:rPr sz="1500" spc="-20" dirty="0">
                <a:latin typeface="+mj-lt"/>
                <a:cs typeface="MetaPro-Normal"/>
              </a:rPr>
              <a:t>B632 </a:t>
            </a:r>
            <a:r>
              <a:rPr sz="1500" dirty="0">
                <a:latin typeface="+mj-lt"/>
                <a:cs typeface="MetaPro-Normal"/>
              </a:rPr>
              <a:t>≥ </a:t>
            </a:r>
            <a:r>
              <a:rPr sz="1500" spc="5" dirty="0">
                <a:latin typeface="+mj-lt"/>
                <a:cs typeface="MetaPro-Normal"/>
              </a:rPr>
              <a:t>3.4 </a:t>
            </a:r>
            <a:r>
              <a:rPr sz="1500" spc="20" dirty="0">
                <a:latin typeface="+mj-lt"/>
                <a:cs typeface="MetaPro-Normal"/>
              </a:rPr>
              <a:t>x </a:t>
            </a:r>
            <a:r>
              <a:rPr sz="1500" spc="-20" dirty="0">
                <a:latin typeface="+mj-lt"/>
                <a:cs typeface="MetaPro-Normal"/>
              </a:rPr>
              <a:t>10⁹  </a:t>
            </a:r>
            <a:r>
              <a:rPr sz="1500" spc="-15" dirty="0">
                <a:latin typeface="+mj-lt"/>
                <a:cs typeface="MetaPro-Normal"/>
              </a:rPr>
              <a:t>Mikroiekapsulētas</a:t>
            </a:r>
            <a:endParaRPr sz="1500" dirty="0">
              <a:latin typeface="+mj-lt"/>
              <a:cs typeface="MetaPro-Norm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3408" y="2644126"/>
            <a:ext cx="2631886" cy="28347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6CDE8CA8-BDD3-C089-A6F4-EECDB6D1BC4D}"/>
              </a:ext>
            </a:extLst>
          </p:cNvPr>
          <p:cNvSpPr/>
          <p:nvPr/>
        </p:nvSpPr>
        <p:spPr>
          <a:xfrm>
            <a:off x="2413019" y="7458182"/>
            <a:ext cx="2189834" cy="21867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F371B4F8-A4E3-6F1A-89A1-D7F7CE792E65}"/>
              </a:ext>
            </a:extLst>
          </p:cNvPr>
          <p:cNvSpPr/>
          <p:nvPr/>
        </p:nvSpPr>
        <p:spPr>
          <a:xfrm>
            <a:off x="4603539" y="7458182"/>
            <a:ext cx="2225374" cy="2222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ACF1DAFB-BE07-C14D-B93B-A218715AC4E3}"/>
              </a:ext>
            </a:extLst>
          </p:cNvPr>
          <p:cNvSpPr/>
          <p:nvPr/>
        </p:nvSpPr>
        <p:spPr>
          <a:xfrm>
            <a:off x="10299661" y="3200400"/>
            <a:ext cx="1701800" cy="431800"/>
          </a:xfrm>
          <a:custGeom>
            <a:avLst/>
            <a:gdLst/>
            <a:ahLst/>
            <a:cxnLst/>
            <a:rect l="l" t="t" r="r" b="b"/>
            <a:pathLst>
              <a:path w="1701800" h="431800">
                <a:moveTo>
                  <a:pt x="1498600" y="0"/>
                </a:moveTo>
                <a:lnTo>
                  <a:pt x="203200" y="0"/>
                </a:lnTo>
                <a:lnTo>
                  <a:pt x="85725" y="3175"/>
                </a:lnTo>
                <a:lnTo>
                  <a:pt x="25400" y="25400"/>
                </a:lnTo>
                <a:lnTo>
                  <a:pt x="3175" y="85725"/>
                </a:lnTo>
                <a:lnTo>
                  <a:pt x="0" y="203200"/>
                </a:lnTo>
                <a:lnTo>
                  <a:pt x="0" y="228600"/>
                </a:lnTo>
                <a:lnTo>
                  <a:pt x="3175" y="346075"/>
                </a:lnTo>
                <a:lnTo>
                  <a:pt x="25400" y="406400"/>
                </a:lnTo>
                <a:lnTo>
                  <a:pt x="85725" y="428625"/>
                </a:lnTo>
                <a:lnTo>
                  <a:pt x="203200" y="431800"/>
                </a:lnTo>
                <a:lnTo>
                  <a:pt x="1498600" y="431800"/>
                </a:lnTo>
                <a:lnTo>
                  <a:pt x="1616075" y="428625"/>
                </a:lnTo>
                <a:lnTo>
                  <a:pt x="1676400" y="406400"/>
                </a:lnTo>
                <a:lnTo>
                  <a:pt x="1698625" y="346075"/>
                </a:lnTo>
                <a:lnTo>
                  <a:pt x="1701800" y="228600"/>
                </a:lnTo>
                <a:lnTo>
                  <a:pt x="1701800" y="203200"/>
                </a:lnTo>
                <a:lnTo>
                  <a:pt x="1698625" y="85725"/>
                </a:lnTo>
                <a:lnTo>
                  <a:pt x="1676400" y="25400"/>
                </a:lnTo>
                <a:lnTo>
                  <a:pt x="1616075" y="3175"/>
                </a:lnTo>
                <a:lnTo>
                  <a:pt x="1498600" y="0"/>
                </a:lnTo>
                <a:close/>
              </a:path>
            </a:pathLst>
          </a:custGeom>
          <a:solidFill>
            <a:srgbClr val="DA000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lv-LV" sz="2000" b="1" spc="-15" dirty="0">
                <a:solidFill>
                  <a:srgbClr val="FFFFFF"/>
                </a:solidFill>
                <a:latin typeface="+mj-lt"/>
                <a:cs typeface="MetaPro-Bold"/>
              </a:rPr>
              <a:t>J</a:t>
            </a:r>
            <a:r>
              <a:rPr lang="lv-LV" sz="2000" b="1" spc="-40" dirty="0">
                <a:solidFill>
                  <a:srgbClr val="FFFFFF"/>
                </a:solidFill>
                <a:latin typeface="+mj-lt"/>
                <a:cs typeface="MetaPro-Bold"/>
              </a:rPr>
              <a:t>A</a:t>
            </a:r>
            <a:r>
              <a:rPr lang="lv-LV" sz="2000" b="1" spc="-15" dirty="0">
                <a:solidFill>
                  <a:srgbClr val="FFFFFF"/>
                </a:solidFill>
                <a:latin typeface="+mj-lt"/>
                <a:cs typeface="MetaPro-Bold"/>
              </a:rPr>
              <a:t>UNU</a:t>
            </a:r>
            <a:r>
              <a:rPr lang="lv-LV" sz="2000" b="1" spc="-40" dirty="0">
                <a:solidFill>
                  <a:srgbClr val="FFFFFF"/>
                </a:solidFill>
                <a:latin typeface="+mj-lt"/>
                <a:cs typeface="MetaPro-Bold"/>
              </a:rPr>
              <a:t>M</a:t>
            </a:r>
            <a:r>
              <a:rPr lang="lv-LV" sz="2000" b="1" dirty="0">
                <a:solidFill>
                  <a:srgbClr val="FFFFFF"/>
                </a:solidFill>
                <a:latin typeface="+mj-lt"/>
                <a:cs typeface="MetaPro-Bold"/>
              </a:rPr>
              <a:t>S</a:t>
            </a:r>
            <a:endParaRPr lang="lv-LV" sz="2000" dirty="0">
              <a:latin typeface="+mj-lt"/>
              <a:cs typeface="MetaPro-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128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MetaPro-Bold</vt:lpstr>
      <vt:lpstr>MetaPro-Normal</vt:lpstr>
      <vt:lpstr>Office Theme</vt:lpstr>
      <vt:lpstr>Jogurt Olainfarm Pienskābo baktēriju spēks!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Pienskābo baktēriju spēks</dc:title>
  <dc:creator>Eduards</dc:creator>
  <cp:lastModifiedBy>Eduards Fedorovičs</cp:lastModifiedBy>
  <cp:revision>35</cp:revision>
  <dcterms:created xsi:type="dcterms:W3CDTF">2019-05-09T10:58:38Z</dcterms:created>
  <dcterms:modified xsi:type="dcterms:W3CDTF">2024-04-23T17:06:38Z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2019-05-09T00:00:00Z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2019-05-09T00:00:00Z</vt:filetime>
  </property>
</Properties>
</file>